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" panose="020B0503050203000203" pitchFamily="34" charset="0"/>
      <p:regular r:id="rId13"/>
      <p:bold r:id="rId14"/>
    </p:embeddedFont>
    <p:embeddedFont>
      <p:font typeface="Outfit Medium" pitchFamily="2" charset="0"/>
      <p:regular r:id="rId15"/>
    </p:embeddedFont>
  </p:embeddedFontLst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96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AI-Enhanced Personal Portfolio: تقديم محفظة أعمال شخصية معززة بالذكاء الاصطناعي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هذا العرض التقديمي يحدد خطة لبناء محفظة أعمال شخصية تفاعلية ومبتكرة، تتضمن روبوت دردشة مدعوم بالذكاء الاصطناعي للإجابة على استفسارات الزوار حول </a:t>
            </a:r>
            <a:r>
              <a:rPr lang="en-US" sz="1750" dirty="0" err="1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صاحب</a:t>
            </a: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</a:t>
            </a:r>
            <a:r>
              <a:rPr lang="ar-SA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ال</a:t>
            </a: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 portfolio 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17756" y="967621"/>
            <a:ext cx="51188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الخطوات التالية والنداء للعمل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9937790" y="2436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التصميم الأولي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937790" y="292667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وضع الهيكل العام وواجهات المستخدم (UI/UX) والتصميم البصري للمحفظة.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03" y="2751296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57256" y="2436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التنفيذ البرمجي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292667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بناء الواجهة الأمامية والخلفية، وتغذية قاعدة البيانات بالمشاريع والمحتوى.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230" y="3139797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57256" y="4888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تكامل الذكاء الاصطناعي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537924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تدريب روبوت الدردشة وربطه بواجهة المحفظة عبر API.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6731" y="5365671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4888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الاختبار والنشر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537924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اختبار شامل للأداء والاستجابة، ومن ثم إطلاق المحفظة على الإنترنت.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2604" y="4977170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80835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استثمر في محفظتك الشخصية، واجعل الذكاء الاصطناعي يتحدث عن نجاحك.</a:t>
            </a:r>
            <a:endParaRPr lang="en-US" sz="2200" dirty="0"/>
          </a:p>
        </p:txBody>
      </p:sp>
      <p:pic>
        <p:nvPicPr>
          <p:cNvPr id="22" name="Picture 21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25C579E3-0014-BBF1-80BD-F6E157601C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3350" y="3937000"/>
            <a:ext cx="1663700" cy="355600"/>
          </a:xfrm>
          <a:prstGeom prst="rect">
            <a:avLst/>
          </a:prstGeom>
        </p:spPr>
      </p:pic>
      <p:pic>
        <p:nvPicPr>
          <p:cNvPr id="24" name="Picture 23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7AE99615-9B02-1019-6604-30F681E69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7267" y="7670244"/>
            <a:ext cx="1803400" cy="469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2133" y="2067163"/>
            <a:ext cx="82044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المهمة والأهداف: محفظة أعمال ذكية وشخصية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9640252" y="3087767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EG"/>
          </a:p>
        </p:txBody>
      </p:sp>
      <p:sp>
        <p:nvSpPr>
          <p:cNvPr id="4" name="Shape 2"/>
          <p:cNvSpPr/>
          <p:nvPr/>
        </p:nvSpPr>
        <p:spPr>
          <a:xfrm>
            <a:off x="13745170" y="3087767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5" name="Text 3"/>
          <p:cNvSpPr/>
          <p:nvPr/>
        </p:nvSpPr>
        <p:spPr>
          <a:xfrm>
            <a:off x="10652641" y="3345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محفظة أعمال مستجيبة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897547" y="3835479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إنشاء موقع إلكتروني يعرض معلومات المستخدم، المشاريع، والإنجازات بتصميم عصري ومتجاوب مع جميع الأجهزة.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7081" y="3087767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EG"/>
          </a:p>
        </p:txBody>
      </p:sp>
      <p:sp>
        <p:nvSpPr>
          <p:cNvPr id="8" name="Shape 6"/>
          <p:cNvSpPr/>
          <p:nvPr/>
        </p:nvSpPr>
        <p:spPr>
          <a:xfrm>
            <a:off x="9321998" y="3087767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9" name="Text 7"/>
          <p:cNvSpPr/>
          <p:nvPr/>
        </p:nvSpPr>
        <p:spPr>
          <a:xfrm>
            <a:off x="5474375" y="3345061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تجربة شخصية معززة بالذكاء الاصطناعي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375" y="418980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دمج روبوت دردشة (Chatbot) مُدرب على بيانات المستخدم لتقديم إجابات ذكية ومفصلة حول خلفيته وخبراته.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909" y="3087767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EG"/>
          </a:p>
        </p:txBody>
      </p:sp>
      <p:sp>
        <p:nvSpPr>
          <p:cNvPr id="12" name="Shape 10"/>
          <p:cNvSpPr/>
          <p:nvPr/>
        </p:nvSpPr>
        <p:spPr>
          <a:xfrm>
            <a:off x="4898827" y="3087767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3" name="Text 11"/>
          <p:cNvSpPr/>
          <p:nvPr/>
        </p:nvSpPr>
        <p:spPr>
          <a:xfrm>
            <a:off x="1806297" y="3345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جذب الجمهور المستهدف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203" y="383547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استهداف مسؤولي التوظيف والعملاء المحتملين بأسلوب مبتكر لزيادة فرص التواصل والتعاون.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7995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الهدف هو تجاوز مجرد العرض الثابت للمعلومات إلى توفير أداة تفاعلية تجعل تجربة الزائر فريدة ومتميزة.</a:t>
            </a:r>
            <a:endParaRPr lang="en-US" sz="1750" dirty="0"/>
          </a:p>
        </p:txBody>
      </p:sp>
      <p:pic>
        <p:nvPicPr>
          <p:cNvPr id="16" name="Picture 15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3DA49192-C661-1108-A095-BEC8D484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267" y="7670244"/>
            <a:ext cx="1803400" cy="469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2856" y="387429"/>
            <a:ext cx="5574387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نطاق العمل: التركيز على التخصيص والتكامل التقني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624030" y="1091803"/>
            <a:ext cx="2519243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في نطاق العمل (In Scope) </a:t>
            </a:r>
            <a:r>
              <a:rPr lang="en-US" sz="16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✅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93157" y="1504355"/>
            <a:ext cx="665011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بناء موقع ويب متجاوب لملف الأعمال.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3157" y="1779151"/>
            <a:ext cx="665011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تكامل روبوت دردشة بالذكاء الاصطناعي (AI Chatbot) مُدرب على البيانات الشخصية.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3157" y="2053947"/>
            <a:ext cx="665011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نشر الموقع بدعم خلفي قوي (OpenAI API، Firebase، أو حلول NLP مخصصة).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57" y="2437924"/>
            <a:ext cx="6650117" cy="665011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049595" y="1091803"/>
            <a:ext cx="3095268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خارج نطاق العمل (Out of Scope) </a:t>
            </a:r>
            <a:r>
              <a:rPr lang="en-US" sz="16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❌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94746" y="1504355"/>
            <a:ext cx="665011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وظائف الذكاء الاصطناعي للأغراض العامة (التركيز فقط على المعلومات المتعلقة بالمستخدم).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4746" y="1779151"/>
            <a:ext cx="665011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وظائف متعددة المستخدمين أو على مستوى المؤسسة (مقتصر على شخص واحد).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4746" y="2053947"/>
            <a:ext cx="665011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إنشاء نظام إدارة محتوى (CMS) معقد للمحفظة.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46" y="2437924"/>
            <a:ext cx="6650117" cy="665011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7253" y="606266"/>
            <a:ext cx="7261503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300"/>
              </a:lnSpc>
              <a:buNone/>
            </a:pPr>
            <a:r>
              <a:rPr lang="en-US" sz="3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هيكل المحتوى: الأقسام الأساسية للمحفظة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1644" y="1598414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سيتم تنظيم المحفظة في أقسام واضحة ومتباينة لضمان سهولة التنقل والوصول إلى المعلومات المطلوبة.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9" y="2199203"/>
            <a:ext cx="12979241" cy="55970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86929" y="6734810"/>
            <a:ext cx="2944585" cy="368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المهارات والخبرة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9986929" y="5439193"/>
            <a:ext cx="2944585" cy="368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عرض المشاريع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986929" y="4156663"/>
            <a:ext cx="2944585" cy="368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المسار المهني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986929" y="2861046"/>
            <a:ext cx="2944585" cy="368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معلومات شخصية</a:t>
            </a:r>
            <a:endParaRPr lang="en-US" sz="1350" dirty="0"/>
          </a:p>
        </p:txBody>
      </p:sp>
      <p:pic>
        <p:nvPicPr>
          <p:cNvPr id="9" name="Picture 8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A318E7EC-FF2E-1E37-4449-13B1B053B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267" y="7670244"/>
            <a:ext cx="1803400" cy="469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9462" y="2332911"/>
            <a:ext cx="86171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المكونات الرئيسية: معلومات المستخدم والخبرات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168" y="335351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01375" y="4317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المعلومات الشخصية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77995" y="480786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الاسم، المهنة، نبذة مختصرة (Bio)، روابط الاتصال، وسيرة ذاتية قابلة للتحميل (CV).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065" y="335351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59272" y="4317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المسار المهني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078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التعليم، الخبرة العملية، الشهادات الاحترافية، والإنجازات الرئيسية التي تم تحقيقها في مسيرة العمل.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3" y="3353514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17169" y="4317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المهارات والخبرات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480786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تصنيف واضح للمهارات التقنية (Technical) والمهارات الشخصية (Soft Skills).</a:t>
            </a:r>
            <a:endParaRPr lang="en-US" sz="1750" dirty="0"/>
          </a:p>
        </p:txBody>
      </p:sp>
      <p:pic>
        <p:nvPicPr>
          <p:cNvPr id="12" name="Picture 11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990DAC09-A542-7E68-6613-2D85C9A38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7267" y="7670244"/>
            <a:ext cx="1803400" cy="469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7101" y="1164908"/>
            <a:ext cx="55995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عرض المشاريع: واجهة الإنجازات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855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سيكون قسم المشاريع هو القلب النابض للمحفظة، حيث يعرض عمق الخبرة والكفاءة التقنية.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949535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2949535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2949535"/>
            <a:ext cx="4221599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817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تفاصيل المشروع:</a:t>
            </a: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اسم، وصف شامل، التقنيات المستخدمة (Tech Stack).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93790" y="6259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الوسائط البصرية:</a:t>
            </a: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صور عالية الجودة أو مقاطع فيديو توضيحية لعمل المشروع.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6701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الروابط:</a:t>
            </a: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رابط مباشر للمشروع الحي (Live Demo) ورابط لمستودع الكود (GitHub).</a:t>
            </a:r>
            <a:endParaRPr lang="en-US" sz="1750" dirty="0"/>
          </a:p>
        </p:txBody>
      </p:sp>
      <p:pic>
        <p:nvPicPr>
          <p:cNvPr id="10" name="Picture 9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5A06BC88-A2A8-1FC4-25B6-8EAD6A79A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7267" y="7670244"/>
            <a:ext cx="1803400" cy="469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5618" y="563166"/>
            <a:ext cx="8017907" cy="512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000"/>
              </a:lnSpc>
              <a:buNone/>
            </a:pPr>
            <a:r>
              <a:rPr lang="en-US" sz="3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الميزة التنافسية: روبوت الدردشة بالذكاء الاصطناعي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5" y="1612821"/>
            <a:ext cx="4978837" cy="49788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6875" y="6822043"/>
            <a:ext cx="4978837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2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روبوت مُدرب خصيصًا للإجابة على أي سؤال يتعلق بصاحب المحفظة، مما يوفر تجربة فورية وشخصية.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0848618" y="1587222"/>
            <a:ext cx="3072408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0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كيف يعمل؟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13460254" y="2201704"/>
            <a:ext cx="460772" cy="460772"/>
          </a:xfrm>
          <a:prstGeom prst="roundRect">
            <a:avLst>
              <a:gd name="adj" fmla="val 40008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EG"/>
          </a:p>
        </p:txBody>
      </p:sp>
      <p:sp>
        <p:nvSpPr>
          <p:cNvPr id="7" name="Text 4"/>
          <p:cNvSpPr/>
          <p:nvPr/>
        </p:nvSpPr>
        <p:spPr>
          <a:xfrm>
            <a:off x="13537049" y="2240101"/>
            <a:ext cx="307181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695146" y="2272070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التدريب على البيانات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189964" y="2796778"/>
            <a:ext cx="3065502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تغذية الروبوت بنصوص السيرة الذاتية، أوصاف المشاريع، والخبرات لإنشاء قاعدة معرفية.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473208" y="2201704"/>
            <a:ext cx="460772" cy="460772"/>
          </a:xfrm>
          <a:prstGeom prst="roundRect">
            <a:avLst>
              <a:gd name="adj" fmla="val 40008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EG"/>
          </a:p>
        </p:txBody>
      </p:sp>
      <p:sp>
        <p:nvSpPr>
          <p:cNvPr id="11" name="Text 8"/>
          <p:cNvSpPr/>
          <p:nvPr/>
        </p:nvSpPr>
        <p:spPr>
          <a:xfrm>
            <a:off x="9550003" y="2240101"/>
            <a:ext cx="307181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202918" y="2272070"/>
            <a:ext cx="3065502" cy="63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المعالجة اللغوية الطبيعية (NLP)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202918" y="3116699"/>
            <a:ext cx="3065502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استخدام نماذج متقدمة لفهم الأسئلة المعقدة والاستفسارات السياقية للزوار.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3460254" y="4189333"/>
            <a:ext cx="460772" cy="460772"/>
          </a:xfrm>
          <a:prstGeom prst="roundRect">
            <a:avLst>
              <a:gd name="adj" fmla="val 40008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EG"/>
          </a:p>
        </p:txBody>
      </p:sp>
      <p:sp>
        <p:nvSpPr>
          <p:cNvPr id="15" name="Text 12"/>
          <p:cNvSpPr/>
          <p:nvPr/>
        </p:nvSpPr>
        <p:spPr>
          <a:xfrm>
            <a:off x="13537049" y="4227731"/>
            <a:ext cx="307181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10695146" y="4259699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توليد الإجابة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202918" y="4784408"/>
            <a:ext cx="705254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تقديم إجابات دقيقة ومفصلة بأسلوب محترف ومقنع، بدلاً من مجرد عرض النصوص.</a:t>
            </a:r>
            <a:endParaRPr lang="en-US" sz="1600" dirty="0"/>
          </a:p>
        </p:txBody>
      </p:sp>
      <p:pic>
        <p:nvPicPr>
          <p:cNvPr id="18" name="Picture 17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CF7F7F26-EF3A-AB5D-C75F-21F9CA2F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267" y="7670244"/>
            <a:ext cx="1803400" cy="469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12398" y="2271474"/>
            <a:ext cx="512421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خيارات إضافية لتعزيز التفاعل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292078"/>
            <a:ext cx="13042821" cy="2047994"/>
          </a:xfrm>
          <a:prstGeom prst="roundRect">
            <a:avLst>
              <a:gd name="adj" fmla="val 9968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en-EG"/>
          </a:p>
        </p:txBody>
      </p:sp>
      <p:sp>
        <p:nvSpPr>
          <p:cNvPr id="4" name="Shape 2"/>
          <p:cNvSpPr/>
          <p:nvPr/>
        </p:nvSpPr>
        <p:spPr>
          <a:xfrm>
            <a:off x="9486543" y="3299698"/>
            <a:ext cx="4342448" cy="2032754"/>
          </a:xfrm>
          <a:prstGeom prst="rect">
            <a:avLst/>
          </a:prstGeom>
          <a:solidFill>
            <a:srgbClr val="D0DBFC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5" name="Shape 3"/>
          <p:cNvSpPr/>
          <p:nvPr/>
        </p:nvSpPr>
        <p:spPr>
          <a:xfrm>
            <a:off x="9486543" y="3299698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B6C1E2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Text 4"/>
          <p:cNvSpPr/>
          <p:nvPr/>
        </p:nvSpPr>
        <p:spPr>
          <a:xfrm>
            <a:off x="10766941" y="3526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قسم المدونة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053518" y="4016931"/>
            <a:ext cx="35486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مشاركة الأفكار التقنية، الدروس المستفادة، والمقالات المتخصصة لإظهار الخبرة الفكرية.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203055" y="4032528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6C1E2"/>
            </a:solidFill>
            <a:prstDash val="solid"/>
          </a:ln>
          <a:effectLst>
            <a:outerShdw dist="20320" dir="2700000" algn="bl" rotWithShape="0">
              <a:srgbClr val="B6C1E2">
                <a:alpha val="100000"/>
              </a:srgbClr>
            </a:outerShdw>
          </a:effectLst>
        </p:spPr>
        <p:txBody>
          <a:bodyPr/>
          <a:lstStyle/>
          <a:p>
            <a:endParaRPr lang="en-EG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858" y="4138851"/>
            <a:ext cx="283488" cy="35433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143976" y="3299698"/>
            <a:ext cx="4342567" cy="2032754"/>
          </a:xfrm>
          <a:prstGeom prst="rect">
            <a:avLst/>
          </a:prstGeom>
          <a:solidFill>
            <a:srgbClr val="D0DBFC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1" name="Shape 8"/>
          <p:cNvSpPr/>
          <p:nvPr/>
        </p:nvSpPr>
        <p:spPr>
          <a:xfrm>
            <a:off x="5143976" y="3299698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B6C1E2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2" name="Text 9"/>
          <p:cNvSpPr/>
          <p:nvPr/>
        </p:nvSpPr>
        <p:spPr>
          <a:xfrm>
            <a:off x="6084332" y="3526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شهادات العملاء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710952" y="4016931"/>
            <a:ext cx="320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إضافة أقوال وشهادات من زملاء العمل أو العملاء السابقين لبناء الثقة والمصداقية.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860488" y="4032528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6C1E2"/>
            </a:solidFill>
            <a:prstDash val="solid"/>
          </a:ln>
          <a:effectLst>
            <a:outerShdw dist="20320" dir="2700000" algn="bl" rotWithShape="0">
              <a:srgbClr val="B6C1E2">
                <a:alpha val="100000"/>
              </a:srgbClr>
            </a:outerShdw>
          </a:effectLst>
        </p:spPr>
        <p:txBody>
          <a:bodyPr/>
          <a:lstStyle/>
          <a:p>
            <a:endParaRPr lang="en-EG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292" y="4138851"/>
            <a:ext cx="283488" cy="354330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801410" y="3299698"/>
            <a:ext cx="4342567" cy="2032754"/>
          </a:xfrm>
          <a:prstGeom prst="roundRect">
            <a:avLst>
              <a:gd name="adj" fmla="val 10043"/>
            </a:avLst>
          </a:prstGeom>
          <a:solidFill>
            <a:srgbClr val="D0DBFC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7" name="Text 13"/>
          <p:cNvSpPr/>
          <p:nvPr/>
        </p:nvSpPr>
        <p:spPr>
          <a:xfrm>
            <a:off x="1741765" y="3526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ملخصات المشاريع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1028224" y="4016931"/>
            <a:ext cx="3548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توفير ملخصات تنفيذية قابلة للتحميل لكل مشروع رئيسي لسهولة المراجعة.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93790" y="55952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هذه الإضافات تزيد من قيمة المحفظة للجمهور المستهدف وتدعم رحلة اكتشاف صاحب العمل.</a:t>
            </a:r>
            <a:endParaRPr lang="en-US" sz="1750" dirty="0"/>
          </a:p>
        </p:txBody>
      </p:sp>
      <p:pic>
        <p:nvPicPr>
          <p:cNvPr id="20" name="Picture 19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9DCA2502-617E-177D-3E6E-6BBEF8C47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7267" y="7670244"/>
            <a:ext cx="1803400" cy="469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2257" y="2130862"/>
            <a:ext cx="62543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الجمهور المستهدف والتوجه البصري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514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التصميم سيكون احترافيًا، حديثًا، وجذابًا بصريًا، مع الاستفادة من التباين اللوني لتركيز الانتباه.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69519"/>
            <a:ext cx="13042821" cy="2329101"/>
          </a:xfrm>
          <a:prstGeom prst="roundRect">
            <a:avLst>
              <a:gd name="adj" fmla="val 87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Shape 3"/>
          <p:cNvSpPr/>
          <p:nvPr/>
        </p:nvSpPr>
        <p:spPr>
          <a:xfrm>
            <a:off x="801410" y="377713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Text 4"/>
          <p:cNvSpPr/>
          <p:nvPr/>
        </p:nvSpPr>
        <p:spPr>
          <a:xfrm>
            <a:off x="1643896" y="3920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الجمهور الأساسي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940379" y="3920847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مسؤولو التوظيف (Recruiters) ومديرو التوظيف والعملاء المحتملون المهتمون بالتوظيف أو التعاقد.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79036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9" name="Text 7"/>
          <p:cNvSpPr/>
          <p:nvPr/>
        </p:nvSpPr>
        <p:spPr>
          <a:xfrm>
            <a:off x="1643896" y="4934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الجمهور الثانوي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940379" y="493406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الزملاء والشركاء والمحترفون الذين يسعون للتعرف على خلفية وخبرات صاحب المحفظة.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44068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2" name="Text 10"/>
          <p:cNvSpPr/>
          <p:nvPr/>
        </p:nvSpPr>
        <p:spPr>
          <a:xfrm>
            <a:off x="1643896" y="5584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الأسلوب والنمط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940379" y="558438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محترف، حديث، وجذاب بصريًا. استخدام تخطيطات نظيفة وبسيطة، وتقليل النص في كل شريحة.</a:t>
            </a:r>
            <a:endParaRPr lang="en-US" sz="1750" dirty="0"/>
          </a:p>
        </p:txBody>
      </p:sp>
      <p:pic>
        <p:nvPicPr>
          <p:cNvPr id="14" name="Picture 13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1F8F5110-2B9D-4CB4-E61A-3DC1E71FF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267" y="7670244"/>
            <a:ext cx="1803400" cy="469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662</Words>
  <Application>Microsoft Macintosh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IBM Plex Sans</vt:lpstr>
      <vt:lpstr>Outfit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عبدالمنعم عادل عبدالمنعم محمود ضيف الله</cp:lastModifiedBy>
  <cp:revision>2</cp:revision>
  <dcterms:created xsi:type="dcterms:W3CDTF">2025-10-11T08:07:40Z</dcterms:created>
  <dcterms:modified xsi:type="dcterms:W3CDTF">2025-10-11T08:47:37Z</dcterms:modified>
</cp:coreProperties>
</file>